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551" r:id="rId2"/>
    <p:sldId id="549" r:id="rId3"/>
    <p:sldId id="556" r:id="rId4"/>
    <p:sldId id="295" r:id="rId5"/>
    <p:sldId id="296" r:id="rId6"/>
    <p:sldId id="305" r:id="rId7"/>
    <p:sldId id="515" r:id="rId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82F1D-D826-480D-9175-2C1D5F681E02}" type="datetimeFigureOut">
              <a:rPr lang="it-IT" smtClean="0"/>
              <a:t>31/01/2024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36FF41-4FD0-45F1-9F90-6646EBED4D4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86445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651769C-2A8A-8F34-1457-529D8F24BF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74F54B83-1005-90B7-1880-4D2C4049CC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AC2775F-9CC8-B370-5997-C8B34D707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6983E-6235-4770-A735-694C90344BD1}" type="datetimeFigureOut">
              <a:rPr lang="it-IT" smtClean="0"/>
              <a:t>31/01/2024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B4682E5-DBC8-4A16-31E4-59C8EE52C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DA90C6F-7678-3B47-2FC8-B48B52EFE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1A9E-E52E-467B-A137-7481F34AA4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62922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ACE91CC-8DB3-6357-975E-C9D798183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8AE24CA-5509-F47D-0C68-F2DACFE4C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E9CE82A-90A5-7018-24AF-FF786FE7B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6983E-6235-4770-A735-694C90344BD1}" type="datetimeFigureOut">
              <a:rPr lang="it-IT" smtClean="0"/>
              <a:t>31/01/2024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109AA8D-B0E8-3BC1-0FB8-976C5BB83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278EF0E-075A-E502-868E-FA1F34F58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1A9E-E52E-467B-A137-7481F34AA4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2404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5655721C-3C4C-5660-D9CA-25DB0142DE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67020C37-AABC-9D06-F44B-741521F3A3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21EE788-7CF4-7F2F-C03D-648D6B4FEB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6983E-6235-4770-A735-694C90344BD1}" type="datetimeFigureOut">
              <a:rPr lang="it-IT" smtClean="0"/>
              <a:t>31/01/2024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F27855A-5FBC-31CD-FAEC-A45353A97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40E4225-77F1-E139-5571-389D9752C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1A9E-E52E-467B-A137-7481F34AA4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27317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0B3A7B-1762-AFAB-DA96-05E0E7334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718A00E-61E8-DF7D-F560-056A4D9B9C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ED2EF51-5797-7918-6BF6-A700D1122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6983E-6235-4770-A735-694C90344BD1}" type="datetimeFigureOut">
              <a:rPr lang="it-IT" smtClean="0"/>
              <a:t>31/01/2024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00171F0-9000-6CC0-21AC-BDB4207FB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1B73587-5C24-48E3-B983-03B253CE6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1A9E-E52E-467B-A137-7481F34AA4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5594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34DBE9C-5450-4B74-4891-F9295ED47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9940C04-765B-ABF7-2053-0E6AB38C7A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CAD1623-2F9D-A648-DA0E-944F0B17B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6983E-6235-4770-A735-694C90344BD1}" type="datetimeFigureOut">
              <a:rPr lang="it-IT" smtClean="0"/>
              <a:t>31/01/2024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ADBCD40-A3CD-992A-47F4-58E0757EB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118E59B-9D7E-5FB5-C6F5-ABAC49477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1A9E-E52E-467B-A137-7481F34AA4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1012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23E10E9-37BE-9CC6-42C6-8CD1F2108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9549801-862E-B743-E221-71CD6E9819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139E943-ED4D-91D4-1550-1271C0A248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AB8DD372-5B93-F6FC-6781-36A17B013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6983E-6235-4770-A735-694C90344BD1}" type="datetimeFigureOut">
              <a:rPr lang="it-IT" smtClean="0"/>
              <a:t>31/01/2024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BBB15F67-2F27-FDF5-3FC4-67760FAD9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9FF20DB-4983-B22D-B9A6-3E6A7D8D4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1A9E-E52E-467B-A137-7481F34AA4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2730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3694F89-9F4F-4116-FCB1-64C3E0126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4642616-C5D8-F516-5BBE-7BBAAC80FD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AD2C904-A875-D568-65A9-5E96DCEF74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63820A9A-1309-BCE3-92E5-10B99C2E96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215380B4-B491-5062-D2EA-1FF7D54672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DCB0350F-C250-AA12-B5C0-CB41EA4D9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6983E-6235-4770-A735-694C90344BD1}" type="datetimeFigureOut">
              <a:rPr lang="it-IT" smtClean="0"/>
              <a:t>31/01/2024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54DB1A03-B361-ECB9-1889-CDD1FF87B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66C6F710-636B-C5D2-CE3B-A84B07299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1A9E-E52E-467B-A137-7481F34AA4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02750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D1164CD-39E6-F2AD-8C7D-47590A4A6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CAAF5D7-BD43-304A-60EB-2CB7D276F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6983E-6235-4770-A735-694C90344BD1}" type="datetimeFigureOut">
              <a:rPr lang="it-IT" smtClean="0"/>
              <a:t>31/01/2024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2D86C00-140F-AF56-3602-CFDEA3098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BFE5562-5E1A-60D5-D118-8D0246307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1A9E-E52E-467B-A137-7481F34AA4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6473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261468BC-9CB7-6CA6-2FB2-3E06A9327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6983E-6235-4770-A735-694C90344BD1}" type="datetimeFigureOut">
              <a:rPr lang="it-IT" smtClean="0"/>
              <a:t>31/01/2024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082D8848-AB1C-A1A6-48D6-0801F8AD0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4D5A702-B0C1-22CE-A943-3F23A224C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1A9E-E52E-467B-A137-7481F34AA4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9615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16BFEA-BC6C-9D1C-B917-9780C2412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6FE1349-CC96-C37C-5F9D-5BB27EE47B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12A05E6F-4889-2561-3ACC-49D391A424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17A383D-5C3D-947A-EF70-5C8B51F97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6983E-6235-4770-A735-694C90344BD1}" type="datetimeFigureOut">
              <a:rPr lang="it-IT" smtClean="0"/>
              <a:t>31/01/2024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1F16EBD-B758-1DD2-B601-EECB3634F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9D18D89-CAA4-F28A-B73E-1398A550B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1A9E-E52E-467B-A137-7481F34AA4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1366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C114B7C-0191-504A-27EB-AA4F02ECD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6CB1F168-66DE-7D1B-8A4C-4C3EE4444F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782195E9-C4D6-D3E4-9280-77A73489D1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A5516F22-A25B-07C8-85F5-D0241205E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6983E-6235-4770-A735-694C90344BD1}" type="datetimeFigureOut">
              <a:rPr lang="it-IT" smtClean="0"/>
              <a:t>31/01/2024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6D8ABF0-D810-DA76-78DB-550AA464A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3F596C8-C97F-8BF2-1834-28C26E0E2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1A9E-E52E-467B-A137-7481F34AA4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6568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13963DFA-5237-C656-C725-FD7E7395F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5778A6D-AC72-901C-0E16-5690EA5DB5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6995CDA-57A0-D09D-A2F6-D29BF218D9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D6983E-6235-4770-A735-694C90344BD1}" type="datetimeFigureOut">
              <a:rPr lang="it-IT" smtClean="0"/>
              <a:t>31/01/2024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3CC1C2D-2DB0-979B-3371-78CAEA6CAF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4E5CF4F-8C65-01D8-3454-E36AE1F942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B21A9E-E52E-467B-A137-7481F34AA4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57331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slide" Target="slide6.xml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channel/UCLX6NC2oKt_stRAk6r1LlyA" TargetMode="External"/><Relationship Id="rId3" Type="http://schemas.openxmlformats.org/officeDocument/2006/relationships/hyperlink" Target="http://www.dietronic.eu/" TargetMode="External"/><Relationship Id="rId7" Type="http://schemas.openxmlformats.org/officeDocument/2006/relationships/image" Target="../media/image16.png"/><Relationship Id="rId2" Type="http://schemas.openxmlformats.org/officeDocument/2006/relationships/hyperlink" Target="mailto:sales@dietronic.eu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linkedin.com/company/dietronic-srl/?viewAsMember=true" TargetMode="External"/><Relationship Id="rId11" Type="http://schemas.openxmlformats.org/officeDocument/2006/relationships/image" Target="../media/image19.jpeg"/><Relationship Id="rId5" Type="http://schemas.openxmlformats.org/officeDocument/2006/relationships/image" Target="../media/image15.PNG"/><Relationship Id="rId10" Type="http://schemas.openxmlformats.org/officeDocument/2006/relationships/image" Target="../media/image18.jpg"/><Relationship Id="rId4" Type="http://schemas.openxmlformats.org/officeDocument/2006/relationships/hyperlink" Target="http://www.tubesurface.com/" TargetMode="External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magine che contiene testo, terra&#10;&#10;Descrizione generata automaticamente">
            <a:extLst>
              <a:ext uri="{FF2B5EF4-FFF2-40B4-BE49-F238E27FC236}">
                <a16:creationId xmlns:a16="http://schemas.microsoft.com/office/drawing/2014/main" id="{5224CC19-55D2-4873-A9C7-FCD3992436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818" t="7406" b="1685"/>
          <a:stretch/>
        </p:blipFill>
        <p:spPr>
          <a:xfrm>
            <a:off x="20" y="10"/>
            <a:ext cx="8668492" cy="6857990"/>
          </a:xfrm>
          <a:prstGeom prst="rect">
            <a:avLst/>
          </a:prstGeom>
        </p:spPr>
      </p:pic>
      <p:sp>
        <p:nvSpPr>
          <p:cNvPr id="72" name="Titolo 1"/>
          <p:cNvSpPr>
            <a:spLocks noGrp="1"/>
          </p:cNvSpPr>
          <p:nvPr>
            <p:ph type="ctrTitle"/>
          </p:nvPr>
        </p:nvSpPr>
        <p:spPr>
          <a:xfrm>
            <a:off x="7848600" y="1122363"/>
            <a:ext cx="4023360" cy="3204134"/>
          </a:xfrm>
        </p:spPr>
        <p:txBody>
          <a:bodyPr anchor="b">
            <a:normAutofit fontScale="90000"/>
          </a:bodyPr>
          <a:lstStyle/>
          <a:p>
            <a:pPr algn="l"/>
            <a:r>
              <a:rPr lang="en-US" dirty="0">
                <a:solidFill>
                  <a:srgbClr val="C00000"/>
                </a:solidFill>
                <a:latin typeface="Nasa" panose="020B0500000000000000" pitchFamily="34" charset="0"/>
              </a:rPr>
              <a:t>MINIMUM QUANTITY LUBRICATION</a:t>
            </a:r>
            <a:endParaRPr lang="it-IT" dirty="0">
              <a:solidFill>
                <a:srgbClr val="C00000"/>
              </a:solidFill>
              <a:latin typeface="Nasa" panose="020B0500000000000000" pitchFamily="34" charset="0"/>
            </a:endParaRPr>
          </a:p>
        </p:txBody>
      </p:sp>
      <p:sp>
        <p:nvSpPr>
          <p:cNvPr id="3" name="Rettangolo 12">
            <a:extLst>
              <a:ext uri="{FF2B5EF4-FFF2-40B4-BE49-F238E27FC236}">
                <a16:creationId xmlns:a16="http://schemas.microsoft.com/office/drawing/2014/main" id="{467B4469-91C2-5CF2-3E25-63677A490BD4}"/>
              </a:ext>
            </a:extLst>
          </p:cNvPr>
          <p:cNvSpPr/>
          <p:nvPr/>
        </p:nvSpPr>
        <p:spPr>
          <a:xfrm>
            <a:off x="420930" y="175615"/>
            <a:ext cx="24414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>
                <a:solidFill>
                  <a:srgbClr val="C00000"/>
                </a:solidFill>
                <a:latin typeface="Arial Nova Cond Light" panose="020B0306020202020204" pitchFamily="34" charset="0"/>
                <a:ea typeface="+mj-ea"/>
                <a:cs typeface="+mj-cs"/>
              </a:rPr>
              <a:t>Control cabinet</a:t>
            </a:r>
            <a:endParaRPr lang="it-IT" sz="2800" b="1" i="1" dirty="0">
              <a:solidFill>
                <a:srgbClr val="C00000"/>
              </a:solidFill>
              <a:latin typeface="Arial Nova Cond Light" panose="020B0306020202020204" pitchFamily="34" charset="0"/>
              <a:ea typeface="+mj-ea"/>
              <a:cs typeface="+mj-cs"/>
            </a:endParaRPr>
          </a:p>
        </p:txBody>
      </p:sp>
      <p:sp>
        <p:nvSpPr>
          <p:cNvPr id="4" name="Rettangolo 12">
            <a:extLst>
              <a:ext uri="{FF2B5EF4-FFF2-40B4-BE49-F238E27FC236}">
                <a16:creationId xmlns:a16="http://schemas.microsoft.com/office/drawing/2014/main" id="{6DDBD84D-8BFF-5EFF-8053-FF935F840FC4}"/>
              </a:ext>
            </a:extLst>
          </p:cNvPr>
          <p:cNvSpPr/>
          <p:nvPr/>
        </p:nvSpPr>
        <p:spPr>
          <a:xfrm>
            <a:off x="5664437" y="1122363"/>
            <a:ext cx="13671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>
                <a:solidFill>
                  <a:srgbClr val="C00000"/>
                </a:solidFill>
                <a:latin typeface="Arial Nova Cond Light" panose="020B0306020202020204" pitchFamily="34" charset="0"/>
                <a:ea typeface="+mj-ea"/>
                <a:cs typeface="+mj-cs"/>
              </a:rPr>
              <a:t>Tank</a:t>
            </a:r>
            <a:endParaRPr lang="it-IT" sz="2800" b="1" i="1" dirty="0">
              <a:solidFill>
                <a:srgbClr val="C00000"/>
              </a:solidFill>
              <a:latin typeface="Arial Nova Cond Light" panose="020B0306020202020204" pitchFamily="34" charset="0"/>
              <a:ea typeface="+mj-ea"/>
              <a:cs typeface="+mj-cs"/>
            </a:endParaRPr>
          </a:p>
        </p:txBody>
      </p:sp>
      <p:sp>
        <p:nvSpPr>
          <p:cNvPr id="5" name="Rettangolo 12">
            <a:extLst>
              <a:ext uri="{FF2B5EF4-FFF2-40B4-BE49-F238E27FC236}">
                <a16:creationId xmlns:a16="http://schemas.microsoft.com/office/drawing/2014/main" id="{98F8CD6E-E5E8-A0BC-9EDB-15F9A90ABFA0}"/>
              </a:ext>
            </a:extLst>
          </p:cNvPr>
          <p:cNvSpPr/>
          <p:nvPr/>
        </p:nvSpPr>
        <p:spPr>
          <a:xfrm>
            <a:off x="2136239" y="5122678"/>
            <a:ext cx="14522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>
                <a:solidFill>
                  <a:srgbClr val="C00000"/>
                </a:solidFill>
                <a:latin typeface="Arial Nova Cond Light" panose="020B0306020202020204" pitchFamily="34" charset="0"/>
                <a:ea typeface="+mj-ea"/>
                <a:cs typeface="+mj-cs"/>
              </a:rPr>
              <a:t>Bat nozzle</a:t>
            </a:r>
            <a:endParaRPr lang="it-IT" sz="2800" b="1" i="1" dirty="0">
              <a:solidFill>
                <a:srgbClr val="C00000"/>
              </a:solidFill>
              <a:latin typeface="Arial Nova Cond Light" panose="020B0306020202020204" pitchFamily="34" charset="0"/>
              <a:ea typeface="+mj-ea"/>
              <a:cs typeface="+mj-cs"/>
            </a:endParaRPr>
          </a:p>
        </p:txBody>
      </p:sp>
      <p:pic>
        <p:nvPicPr>
          <p:cNvPr id="6" name="Immagine 5" descr="Immagine che contiene cosa, utensiledimetallo, ingranaggio&#10;&#10;Descrizione generata con affidabilità elevata">
            <a:extLst>
              <a:ext uri="{FF2B5EF4-FFF2-40B4-BE49-F238E27FC236}">
                <a16:creationId xmlns:a16="http://schemas.microsoft.com/office/drawing/2014/main" id="{55C1A3E6-BB45-EF1B-241B-A618A29B71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299" y="4997487"/>
            <a:ext cx="1662873" cy="1476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107191"/>
      </p:ext>
    </p:extLst>
  </p:cSld>
  <p:clrMapOvr>
    <a:masterClrMapping/>
  </p:clrMapOvr>
  <p:transition spd="slow"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olo 1"/>
          <p:cNvSpPr>
            <a:spLocks noGrp="1"/>
          </p:cNvSpPr>
          <p:nvPr>
            <p:ph type="ctrTitle"/>
          </p:nvPr>
        </p:nvSpPr>
        <p:spPr>
          <a:xfrm>
            <a:off x="7033765" y="136881"/>
            <a:ext cx="4920303" cy="247165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400" dirty="0">
                <a:solidFill>
                  <a:srgbClr val="C00000"/>
                </a:solidFill>
                <a:latin typeface="Nasa" panose="020B0500000000000000" pitchFamily="34" charset="0"/>
              </a:rPr>
              <a:t>Water-free environment after protection</a:t>
            </a:r>
          </a:p>
        </p:txBody>
      </p:sp>
      <p:pic>
        <p:nvPicPr>
          <p:cNvPr id="8" name="Immagine 7" descr="Immagine che contiene interni&#10;&#10;Descrizione generata automaticamente">
            <a:extLst>
              <a:ext uri="{FF2B5EF4-FFF2-40B4-BE49-F238E27FC236}">
                <a16:creationId xmlns:a16="http://schemas.microsoft.com/office/drawing/2014/main" id="{C0CD2E6D-A75F-1A0D-F3C1-0AA80E7EC0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4" b="1"/>
          <a:stretch/>
        </p:blipFill>
        <p:spPr>
          <a:xfrm>
            <a:off x="0" y="3927807"/>
            <a:ext cx="4711516" cy="2934566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0C16DDE9-3B41-69ED-7AB7-6B9F7DAD62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1" r="9534"/>
          <a:stretch/>
        </p:blipFill>
        <p:spPr>
          <a:xfrm>
            <a:off x="189685" y="118593"/>
            <a:ext cx="4711515" cy="3685430"/>
          </a:xfrm>
          <a:prstGeom prst="rect">
            <a:avLst/>
          </a:prstGeom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84EB68EC-53C8-40D3-9BAE-983155395BE0}"/>
              </a:ext>
            </a:extLst>
          </p:cNvPr>
          <p:cNvSpPr/>
          <p:nvPr/>
        </p:nvSpPr>
        <p:spPr>
          <a:xfrm>
            <a:off x="590719" y="2330505"/>
            <a:ext cx="5278066" cy="39795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  <a:defRPr/>
            </a:pPr>
            <a:endParaRPr lang="en-US" sz="2000" dirty="0"/>
          </a:p>
        </p:txBody>
      </p:sp>
      <p:pic>
        <p:nvPicPr>
          <p:cNvPr id="3" name="Immagine 2" descr="Immagine che contiene cosa, utensiledimetallo, ingranaggio&#10;&#10;Descrizione generata con affidabilità elevata">
            <a:extLst>
              <a:ext uri="{FF2B5EF4-FFF2-40B4-BE49-F238E27FC236}">
                <a16:creationId xmlns:a16="http://schemas.microsoft.com/office/drawing/2014/main" id="{5B2F47E0-468B-5F27-082A-7F4BA30455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685" y="911332"/>
            <a:ext cx="1662873" cy="1476299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DB14F3D5-0716-0512-9513-023AD9B57C16}"/>
              </a:ext>
            </a:extLst>
          </p:cNvPr>
          <p:cNvSpPr/>
          <p:nvPr/>
        </p:nvSpPr>
        <p:spPr>
          <a:xfrm>
            <a:off x="6484055" y="5215463"/>
            <a:ext cx="5707945" cy="21892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GB" sz="2000" dirty="0">
                <a:latin typeface="Nasalization Rg" panose="020B0604020202020204"/>
              </a:rPr>
              <a:t>To </a:t>
            </a:r>
            <a:r>
              <a:rPr lang="en-GB" sz="2000" b="1" u="sng" dirty="0">
                <a:latin typeface="Nasalization Rg" panose="020B0604020202020204"/>
              </a:rPr>
              <a:t>eliminate the usage of water after </a:t>
            </a:r>
            <a:r>
              <a:rPr lang="en-US" sz="2000" b="1" u="sng" dirty="0">
                <a:latin typeface="Nasalization Rg" panose="020B0604020202020204"/>
              </a:rPr>
              <a:t>the application </a:t>
            </a:r>
          </a:p>
          <a:p>
            <a:pPr lvl="0">
              <a:defRPr/>
            </a:pPr>
            <a:r>
              <a:rPr lang="en-US" sz="2000" b="1" u="sng" dirty="0">
                <a:latin typeface="Nasalization Rg" panose="020B0604020202020204"/>
              </a:rPr>
              <a:t>of anticorrosive fluids </a:t>
            </a:r>
            <a:r>
              <a:rPr lang="en-US" sz="2000" dirty="0">
                <a:latin typeface="Nasalization Rg" panose="020B0604020202020204"/>
              </a:rPr>
              <a:t>on the tube, granting a more </a:t>
            </a:r>
          </a:p>
          <a:p>
            <a:pPr lvl="0">
              <a:defRPr/>
            </a:pPr>
            <a:r>
              <a:rPr lang="en-US" sz="2000" dirty="0">
                <a:latin typeface="Nasalization Rg" panose="020B0604020202020204"/>
              </a:rPr>
              <a:t>effective tube protection, enhancing the RPO performance and extending the saw blade life. </a:t>
            </a:r>
          </a:p>
          <a:p>
            <a:pPr lvl="0">
              <a:lnSpc>
                <a:spcPct val="150000"/>
              </a:lnSpc>
              <a:defRPr/>
            </a:pPr>
            <a:endParaRPr lang="en-US" sz="2000" dirty="0">
              <a:latin typeface="Arial Nova Cond Light" panose="020B0306020202020204" pitchFamily="34" charset="0"/>
            </a:endParaRPr>
          </a:p>
          <a:p>
            <a:pPr lvl="0">
              <a:lnSpc>
                <a:spcPct val="150000"/>
              </a:lnSpc>
              <a:defRPr/>
            </a:pPr>
            <a:endParaRPr lang="en-US" sz="2000" dirty="0">
              <a:latin typeface="Arial Nova Cond Light" panose="020B0306020202020204" pitchFamily="34" charset="0"/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2D879912-3385-DF7D-E360-928595F624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930" y="5178687"/>
            <a:ext cx="1291574" cy="1421365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A0CFAB61-1221-6A4C-2DBE-53B4C162BD13}"/>
              </a:ext>
            </a:extLst>
          </p:cNvPr>
          <p:cNvSpPr/>
          <p:nvPr/>
        </p:nvSpPr>
        <p:spPr>
          <a:xfrm>
            <a:off x="5163685" y="3026561"/>
            <a:ext cx="684463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400" dirty="0">
                <a:latin typeface="Nasalization Rg" panose="020B0604020202020204"/>
              </a:rPr>
              <a:t>The MQL method is a combination of:</a:t>
            </a: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latin typeface="Nasalization Rg" panose="020B0604020202020204"/>
              </a:rPr>
              <a:t>cold gun</a:t>
            </a:r>
            <a:r>
              <a:rPr lang="en-US" sz="2400" dirty="0">
                <a:latin typeface="Nasalization Rg" panose="020B0604020202020204"/>
              </a:rPr>
              <a:t>, composed by two cooling nozzles to refrigerate the saw blade;</a:t>
            </a: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latin typeface="Nasalization Rg" panose="020B0604020202020204"/>
              </a:rPr>
              <a:t>bat nozzle </a:t>
            </a:r>
            <a:r>
              <a:rPr lang="en-US" sz="2400" dirty="0">
                <a:latin typeface="Nasalization Rg" panose="020B0604020202020204"/>
              </a:rPr>
              <a:t>to spray pure oil </a:t>
            </a:r>
            <a:r>
              <a:rPr lang="en-GB" sz="2400" dirty="0">
                <a:latin typeface="Nasalization Rg" panose="020B0604020202020204"/>
              </a:rPr>
              <a:t>(not coolant) in minimum quantities directly into the cutting zone.</a:t>
            </a:r>
          </a:p>
        </p:txBody>
      </p:sp>
    </p:spTree>
    <p:extLst>
      <p:ext uri="{BB962C8B-B14F-4D97-AF65-F5344CB8AC3E}">
        <p14:creationId xmlns:p14="http://schemas.microsoft.com/office/powerpoint/2010/main" val="4222093549"/>
      </p:ext>
    </p:extLst>
  </p:cSld>
  <p:clrMapOvr>
    <a:masterClrMapping/>
  </p:clrMapOvr>
  <p:transition spd="slow"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ADAC91C-F900-DA9C-BAA0-3755BE1A06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9216" y="3234601"/>
            <a:ext cx="9816558" cy="280649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it-IT" sz="3600" dirty="0">
                <a:solidFill>
                  <a:srgbClr val="C00000"/>
                </a:solidFill>
                <a:latin typeface="Nasa" panose="020B0500000000000000" pitchFamily="34" charset="0"/>
              </a:rPr>
              <a:t>BURR FREE CUTS</a:t>
            </a:r>
          </a:p>
          <a:p>
            <a:pPr>
              <a:lnSpc>
                <a:spcPct val="100000"/>
              </a:lnSpc>
            </a:pPr>
            <a:r>
              <a:rPr lang="it-IT" sz="3600" dirty="0">
                <a:solidFill>
                  <a:srgbClr val="C00000"/>
                </a:solidFill>
                <a:latin typeface="Nasa" panose="020B0500000000000000" pitchFamily="34" charset="0"/>
              </a:rPr>
              <a:t>NO MIXING REQUIRED</a:t>
            </a:r>
          </a:p>
          <a:p>
            <a:pPr>
              <a:lnSpc>
                <a:spcPct val="100000"/>
              </a:lnSpc>
            </a:pPr>
            <a:r>
              <a:rPr lang="en-US" sz="3600" dirty="0">
                <a:solidFill>
                  <a:srgbClr val="C00000"/>
                </a:solidFill>
                <a:latin typeface="Nasa" panose="020B0500000000000000" pitchFamily="34" charset="0"/>
              </a:rPr>
              <a:t>INCREASE BLADE AND TOOL LIFE</a:t>
            </a:r>
          </a:p>
          <a:p>
            <a:pPr>
              <a:lnSpc>
                <a:spcPct val="100000"/>
              </a:lnSpc>
            </a:pPr>
            <a:r>
              <a:rPr lang="en-US" sz="3600" dirty="0">
                <a:solidFill>
                  <a:srgbClr val="C00000"/>
                </a:solidFill>
                <a:latin typeface="Nasa" panose="020B0500000000000000" pitchFamily="34" charset="0"/>
              </a:rPr>
              <a:t>CLEAN AND DRY WORKING ENVIRONMENT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9891F6FD-07B0-DD8B-2F6A-570D23EA3B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61" t="15074" r="20212" b="27914"/>
          <a:stretch/>
        </p:blipFill>
        <p:spPr>
          <a:xfrm>
            <a:off x="0" y="109793"/>
            <a:ext cx="1598432" cy="1476296"/>
          </a:xfrm>
          <a:prstGeom prst="rect">
            <a:avLst/>
          </a:prstGeom>
        </p:spPr>
      </p:pic>
      <p:sp>
        <p:nvSpPr>
          <p:cNvPr id="8" name="Titolo 1">
            <a:extLst>
              <a:ext uri="{FF2B5EF4-FFF2-40B4-BE49-F238E27FC236}">
                <a16:creationId xmlns:a16="http://schemas.microsoft.com/office/drawing/2014/main" id="{4D4D176E-C474-535C-7D10-F981347C67F1}"/>
              </a:ext>
            </a:extLst>
          </p:cNvPr>
          <p:cNvSpPr txBox="1">
            <a:spLocks/>
          </p:cNvSpPr>
          <p:nvPr/>
        </p:nvSpPr>
        <p:spPr>
          <a:xfrm>
            <a:off x="1844427" y="109793"/>
            <a:ext cx="8237140" cy="185586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it-IT" dirty="0">
                <a:solidFill>
                  <a:srgbClr val="C00000"/>
                </a:solidFill>
                <a:latin typeface="Nasa" panose="020B0500000000000000" pitchFamily="34" charset="0"/>
              </a:rPr>
              <a:t>NEW </a:t>
            </a:r>
            <a:r>
              <a:rPr lang="it-IT" dirty="0">
                <a:latin typeface="Nasa" panose="020B0500000000000000" pitchFamily="34" charset="0"/>
              </a:rPr>
              <a:t>SAW BLADE LUBE</a:t>
            </a:r>
          </a:p>
          <a:p>
            <a:pPr algn="l">
              <a:lnSpc>
                <a:spcPct val="100000"/>
              </a:lnSpc>
            </a:pPr>
            <a:r>
              <a:rPr lang="it-IT" dirty="0">
                <a:solidFill>
                  <a:srgbClr val="C00000"/>
                </a:solidFill>
                <a:latin typeface="Nasa" panose="020B0500000000000000" pitchFamily="34" charset="0"/>
              </a:rPr>
              <a:t>DI BIO 1</a:t>
            </a:r>
          </a:p>
        </p:txBody>
      </p:sp>
      <p:pic>
        <p:nvPicPr>
          <p:cNvPr id="2" name="Immagine 1" descr="Immagine che contiene testo, interni&#10;&#10;Descrizione generata automaticamente">
            <a:extLst>
              <a:ext uri="{FF2B5EF4-FFF2-40B4-BE49-F238E27FC236}">
                <a16:creationId xmlns:a16="http://schemas.microsoft.com/office/drawing/2014/main" id="{25E3B7B1-279D-278E-0141-7D32D40397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34" t="6929" r="1663" b="15729"/>
          <a:stretch/>
        </p:blipFill>
        <p:spPr>
          <a:xfrm>
            <a:off x="5436996" y="1365788"/>
            <a:ext cx="4618911" cy="2689954"/>
          </a:xfrm>
          <a:prstGeom prst="rect">
            <a:avLst/>
          </a:prstGeom>
          <a:effectLst>
            <a:softEdge rad="355600"/>
          </a:effectLst>
        </p:spPr>
      </p:pic>
      <p:pic>
        <p:nvPicPr>
          <p:cNvPr id="12" name="Immagine 11" descr="Immagine che contiene serbatoio&#10;&#10;Descrizione generata automaticamente">
            <a:extLst>
              <a:ext uri="{FF2B5EF4-FFF2-40B4-BE49-F238E27FC236}">
                <a16:creationId xmlns:a16="http://schemas.microsoft.com/office/drawing/2014/main" id="{7457A558-BBC1-2935-EDB7-4643E41E6D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5971" y="4242058"/>
            <a:ext cx="1429398" cy="2474420"/>
          </a:xfrm>
          <a:prstGeom prst="rect">
            <a:avLst/>
          </a:prstGeom>
        </p:spPr>
      </p:pic>
      <p:pic>
        <p:nvPicPr>
          <p:cNvPr id="14" name="Immagine 13" descr="Immagine che contiene cosa, utensiledimetallo, ingranaggio&#10;&#10;Descrizione generata con affidabilità elevata">
            <a:extLst>
              <a:ext uri="{FF2B5EF4-FFF2-40B4-BE49-F238E27FC236}">
                <a16:creationId xmlns:a16="http://schemas.microsoft.com/office/drawing/2014/main" id="{14825838-C388-7795-766E-CEA75CC959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5" y="67430"/>
            <a:ext cx="1662873" cy="1476299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E8F57A84-9CA3-E5B2-0DDF-798031AF71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163" y="1378732"/>
            <a:ext cx="1686402" cy="1855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416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84EB68EC-53C8-40D3-9BAE-983155395BE0}"/>
              </a:ext>
            </a:extLst>
          </p:cNvPr>
          <p:cNvSpPr/>
          <p:nvPr/>
        </p:nvSpPr>
        <p:spPr>
          <a:xfrm>
            <a:off x="400429" y="2161103"/>
            <a:ext cx="7642042" cy="3819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800" dirty="0">
                <a:solidFill>
                  <a:srgbClr val="C00000"/>
                </a:solidFill>
                <a:latin typeface="Nasa" panose="020B0500000000000000" pitchFamily="34" charset="0"/>
                <a:ea typeface="+mj-ea"/>
                <a:cs typeface="+mj-cs"/>
              </a:rPr>
              <a:t>ADVANTAGES:</a:t>
            </a:r>
            <a:endParaRPr lang="en-GB" sz="4800" dirty="0">
              <a:solidFill>
                <a:srgbClr val="C00000"/>
              </a:solidFill>
              <a:latin typeface="Nasa" panose="020B0500000000000000" pitchFamily="34" charset="0"/>
              <a:ea typeface="+mj-ea"/>
              <a:cs typeface="+mj-cs"/>
            </a:endParaRPr>
          </a:p>
          <a:p>
            <a:pPr marL="342900" lvl="0" indent="-342900">
              <a:buFontTx/>
              <a:buChar char="-"/>
              <a:defRPr/>
            </a:pP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pPr marL="342900" lvl="0" indent="-342900">
              <a:lnSpc>
                <a:spcPct val="150000"/>
              </a:lnSpc>
              <a:buFontTx/>
              <a:buChar char="-"/>
              <a:defRPr/>
            </a:pPr>
            <a:r>
              <a:rPr lang="en-US" sz="2000" dirty="0">
                <a:latin typeface="Nasalization Rg" panose="020B0604020202020204"/>
                <a:cs typeface="Arial" panose="020B0604020202020204" pitchFamily="34" charset="0"/>
              </a:rPr>
              <a:t>NO MORE WATER ON THE PROTECTED TUBE</a:t>
            </a:r>
          </a:p>
          <a:p>
            <a:pPr marL="342900" lvl="0" indent="-342900">
              <a:lnSpc>
                <a:spcPct val="150000"/>
              </a:lnSpc>
              <a:buFontTx/>
              <a:buChar char="-"/>
              <a:defRPr/>
            </a:pPr>
            <a:r>
              <a:rPr lang="en-US" sz="2000" dirty="0">
                <a:latin typeface="Nasalization Rg" panose="020B0604020202020204"/>
                <a:cs typeface="Arial" panose="020B0604020202020204" pitchFamily="34" charset="0"/>
              </a:rPr>
              <a:t>REFRIGERATION OF SAW BLADE BY COOL LUBE (down to -25°C)</a:t>
            </a:r>
          </a:p>
          <a:p>
            <a:pPr marL="342900" lvl="0" indent="-342900">
              <a:lnSpc>
                <a:spcPct val="150000"/>
              </a:lnSpc>
              <a:buFontTx/>
              <a:buChar char="-"/>
              <a:defRPr/>
            </a:pPr>
            <a:r>
              <a:rPr lang="en-US" sz="2000" dirty="0">
                <a:latin typeface="Nasalization Rg" panose="020B0604020202020204"/>
                <a:cs typeface="Arial" panose="020B0604020202020204" pitchFamily="34" charset="0"/>
              </a:rPr>
              <a:t>BETTER PERFORMANCE OF THE RUST PREVENTATIVE FLUID</a:t>
            </a:r>
          </a:p>
          <a:p>
            <a:pPr marL="342900" lvl="0" indent="-342900">
              <a:lnSpc>
                <a:spcPct val="150000"/>
              </a:lnSpc>
              <a:buFontTx/>
              <a:buChar char="-"/>
              <a:defRPr/>
            </a:pPr>
            <a:r>
              <a:rPr lang="en-US" sz="2000" dirty="0">
                <a:latin typeface="Nasalization Rg" panose="020B0604020202020204"/>
                <a:cs typeface="Arial" panose="020B0604020202020204" pitchFamily="34" charset="0"/>
              </a:rPr>
              <a:t>SAW BLADE LIFE IMPROVED</a:t>
            </a:r>
          </a:p>
          <a:p>
            <a:pPr marL="342900" lvl="0" indent="-342900">
              <a:lnSpc>
                <a:spcPct val="150000"/>
              </a:lnSpc>
              <a:buFontTx/>
              <a:buChar char="-"/>
              <a:defRPr/>
            </a:pPr>
            <a:r>
              <a:rPr lang="en-US" sz="2000" dirty="0">
                <a:latin typeface="Nasalization Rg" panose="020B0604020202020204"/>
                <a:cs typeface="Arial" panose="020B0604020202020204" pitchFamily="34" charset="0"/>
              </a:rPr>
              <a:t>VERY LOW CONTROLLED VOLUME ON THE SAW BLADE WITHOUT ANY CONTAMINATION OF THE COOLANT</a:t>
            </a:r>
          </a:p>
        </p:txBody>
      </p:sp>
      <p:pic>
        <p:nvPicPr>
          <p:cNvPr id="14" name="Immagine 13" descr="Immagine che contiene cosa, utensiledimetallo, ingranaggio&#10;&#10;Descrizione generata con affidabilità elevata">
            <a:extLst>
              <a:ext uri="{FF2B5EF4-FFF2-40B4-BE49-F238E27FC236}">
                <a16:creationId xmlns:a16="http://schemas.microsoft.com/office/drawing/2014/main" id="{323D6B9D-06D3-4D47-9B0E-F8B8A2CD06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5" y="67430"/>
            <a:ext cx="1662873" cy="1476299"/>
          </a:xfrm>
          <a:prstGeom prst="rect">
            <a:avLst/>
          </a:prstGeom>
        </p:spPr>
      </p:pic>
      <p:sp>
        <p:nvSpPr>
          <p:cNvPr id="5" name="Titolo 1">
            <a:extLst>
              <a:ext uri="{FF2B5EF4-FFF2-40B4-BE49-F238E27FC236}">
                <a16:creationId xmlns:a16="http://schemas.microsoft.com/office/drawing/2014/main" id="{2E71C57A-A738-D634-681B-D7DBD6EBBD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36610" y="152400"/>
            <a:ext cx="9053309" cy="140684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400" dirty="0">
                <a:solidFill>
                  <a:srgbClr val="C00000"/>
                </a:solidFill>
                <a:latin typeface="Nasa" panose="020B0500000000000000" pitchFamily="34" charset="0"/>
              </a:rPr>
              <a:t>Water-free environment after protection</a:t>
            </a:r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78C246F3-CF08-F8AE-2E90-407B57AA24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7" t="12364" r="32698" b="2222"/>
          <a:stretch/>
        </p:blipFill>
        <p:spPr>
          <a:xfrm>
            <a:off x="8217451" y="2012184"/>
            <a:ext cx="3574120" cy="4117601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CF4C83B4-858C-22FF-1D9F-58EC52BD9C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9524" y="960407"/>
            <a:ext cx="2182111" cy="2401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473633"/>
      </p:ext>
    </p:extLst>
  </p:cSld>
  <p:clrMapOvr>
    <a:masterClrMapping/>
  </p:clrMapOvr>
  <p:transition spd="slow"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olo 1"/>
          <p:cNvSpPr>
            <a:spLocks noGrp="1"/>
          </p:cNvSpPr>
          <p:nvPr>
            <p:ph type="ctrTitle"/>
          </p:nvPr>
        </p:nvSpPr>
        <p:spPr>
          <a:xfrm>
            <a:off x="1142621" y="436506"/>
            <a:ext cx="9767613" cy="738146"/>
          </a:xfrm>
          <a:noFill/>
        </p:spPr>
        <p:txBody>
          <a:bodyPr>
            <a:noAutofit/>
          </a:bodyPr>
          <a:lstStyle/>
          <a:p>
            <a:r>
              <a:rPr lang="en-US" sz="4400" dirty="0">
                <a:solidFill>
                  <a:srgbClr val="C00000"/>
                </a:solidFill>
                <a:latin typeface="Nasa" panose="020B0500000000000000" pitchFamily="34" charset="0"/>
              </a:rPr>
              <a:t>MINIMUM QUANTITY LUBRICATION</a:t>
            </a:r>
            <a:endParaRPr lang="it-IT" sz="4400" dirty="0">
              <a:solidFill>
                <a:srgbClr val="C00000"/>
              </a:solidFill>
              <a:latin typeface="Nasa" panose="020B0500000000000000" pitchFamily="34" charset="0"/>
            </a:endParaRP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6184629A-33C5-4033-BF6B-96ABB3100A96}"/>
              </a:ext>
            </a:extLst>
          </p:cNvPr>
          <p:cNvSpPr/>
          <p:nvPr/>
        </p:nvSpPr>
        <p:spPr>
          <a:xfrm>
            <a:off x="389961" y="6009136"/>
            <a:ext cx="56364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solidFill>
                  <a:srgbClr val="C00000"/>
                </a:solidFill>
                <a:latin typeface="Nasa" panose="020B0500000000000000" pitchFamily="34" charset="0"/>
                <a:ea typeface="+mj-ea"/>
                <a:cs typeface="+mj-cs"/>
              </a:rPr>
              <a:t>BEFORE</a:t>
            </a:r>
            <a:endParaRPr lang="it-IT" sz="4400" dirty="0">
              <a:solidFill>
                <a:srgbClr val="C00000"/>
              </a:solidFill>
              <a:latin typeface="Nasa" panose="020B0500000000000000" pitchFamily="34" charset="0"/>
              <a:ea typeface="+mj-ea"/>
              <a:cs typeface="+mj-cs"/>
            </a:endParaRPr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69A0D584-DCAD-4D06-B753-F742998E9EA0}"/>
              </a:ext>
            </a:extLst>
          </p:cNvPr>
          <p:cNvSpPr/>
          <p:nvPr/>
        </p:nvSpPr>
        <p:spPr>
          <a:xfrm>
            <a:off x="6235718" y="5969966"/>
            <a:ext cx="56364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solidFill>
                  <a:srgbClr val="C00000"/>
                </a:solidFill>
                <a:latin typeface="Nasa" panose="020B0500000000000000" pitchFamily="34" charset="0"/>
                <a:ea typeface="+mj-ea"/>
                <a:cs typeface="+mj-cs"/>
              </a:rPr>
              <a:t>AFTER</a:t>
            </a:r>
            <a:endParaRPr lang="it-IT" sz="4400" dirty="0">
              <a:solidFill>
                <a:srgbClr val="C00000"/>
              </a:solidFill>
              <a:latin typeface="Nasa" panose="020B0500000000000000" pitchFamily="34" charset="0"/>
              <a:ea typeface="+mj-ea"/>
              <a:cs typeface="+mj-cs"/>
            </a:endParaRPr>
          </a:p>
        </p:txBody>
      </p:sp>
      <p:pic>
        <p:nvPicPr>
          <p:cNvPr id="7" name="Immagine 6" descr="Immagine che contiene tavolo&#10;&#10;Descrizione generata con affidabilità elevata">
            <a:extLst>
              <a:ext uri="{FF2B5EF4-FFF2-40B4-BE49-F238E27FC236}">
                <a16:creationId xmlns:a16="http://schemas.microsoft.com/office/drawing/2014/main" id="{41C8A629-5DDC-4D25-B258-8F2C352928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08" t="335" r="9167"/>
          <a:stretch/>
        </p:blipFill>
        <p:spPr>
          <a:xfrm>
            <a:off x="466165" y="1679705"/>
            <a:ext cx="5484061" cy="4208306"/>
          </a:xfrm>
          <a:prstGeom prst="rect">
            <a:avLst/>
          </a:prstGeom>
          <a:ln w="38100" cap="sq">
            <a:solidFill>
              <a:schemeClr val="bg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76D66647-C9AA-4A66-8718-91CB13C0E9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334" b="12100"/>
          <a:stretch/>
        </p:blipFill>
        <p:spPr>
          <a:xfrm>
            <a:off x="6388124" y="1679705"/>
            <a:ext cx="5484061" cy="4208306"/>
          </a:xfrm>
          <a:prstGeom prst="rect">
            <a:avLst/>
          </a:prstGeom>
          <a:ln w="38100" cap="sq">
            <a:solidFill>
              <a:schemeClr val="bg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Immagine 8" descr="Immagine che contiene cosa, utensiledimetallo, ingranaggio&#10;&#10;Descrizione generata con affidabilità elevata">
            <a:extLst>
              <a:ext uri="{FF2B5EF4-FFF2-40B4-BE49-F238E27FC236}">
                <a16:creationId xmlns:a16="http://schemas.microsoft.com/office/drawing/2014/main" id="{160DA729-0887-4EA7-B68E-9AA9C34A4C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5" y="67430"/>
            <a:ext cx="1662873" cy="1476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804252"/>
      </p:ext>
    </p:extLst>
  </p:cSld>
  <p:clrMapOvr>
    <a:masterClrMapping/>
  </p:clrMapOvr>
  <p:transition spd="slow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olo 1"/>
          <p:cNvSpPr>
            <a:spLocks noGrp="1"/>
          </p:cNvSpPr>
          <p:nvPr>
            <p:ph type="ctrTitle"/>
          </p:nvPr>
        </p:nvSpPr>
        <p:spPr>
          <a:xfrm>
            <a:off x="581891" y="9499"/>
            <a:ext cx="11598624" cy="738146"/>
          </a:xfrm>
          <a:noFill/>
        </p:spPr>
        <p:txBody>
          <a:bodyPr>
            <a:noAutofit/>
          </a:bodyPr>
          <a:lstStyle/>
          <a:p>
            <a:r>
              <a:rPr lang="en-US" sz="4400" dirty="0">
                <a:solidFill>
                  <a:srgbClr val="C00000"/>
                </a:solidFill>
                <a:latin typeface="Nasa" panose="020B0500000000000000" pitchFamily="34" charset="0"/>
              </a:rPr>
              <a:t>VIDEO – Antirust and MQL system</a:t>
            </a:r>
            <a:endParaRPr lang="it-IT" sz="4400" dirty="0">
              <a:solidFill>
                <a:srgbClr val="C00000"/>
              </a:solidFill>
              <a:latin typeface="Nasa" panose="020B0500000000000000" pitchFamily="34" charset="0"/>
            </a:endParaRPr>
          </a:p>
        </p:txBody>
      </p:sp>
      <p:pic>
        <p:nvPicPr>
          <p:cNvPr id="2" name="VID-20170221-WA0012">
            <a:hlinkClick r:id="" action="ppaction://media"/>
            <a:extLst>
              <a:ext uri="{FF2B5EF4-FFF2-40B4-BE49-F238E27FC236}">
                <a16:creationId xmlns:a16="http://schemas.microsoft.com/office/drawing/2014/main" id="{31F8CA65-C870-45F0-A290-08653E7BE54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1891" y="805576"/>
            <a:ext cx="10191956" cy="5769032"/>
          </a:xfrm>
          <a:prstGeom prst="rect">
            <a:avLst/>
          </a:prstGeom>
          <a:ln w="38100" cap="sq">
            <a:solidFill>
              <a:schemeClr val="bg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Immagine 3" descr="Immagine che contiene cosa, utensiledimetallo, ingranaggio&#10;&#10;Descrizione generata con affidabilità elevata">
            <a:extLst>
              <a:ext uri="{FF2B5EF4-FFF2-40B4-BE49-F238E27FC236}">
                <a16:creationId xmlns:a16="http://schemas.microsoft.com/office/drawing/2014/main" id="{BAE60487-3B28-4FCC-A3CF-D3BB4441D2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5" y="67430"/>
            <a:ext cx="1662873" cy="1476299"/>
          </a:xfrm>
          <a:prstGeom prst="rect">
            <a:avLst/>
          </a:prstGeom>
        </p:spPr>
      </p:pic>
      <p:pic>
        <p:nvPicPr>
          <p:cNvPr id="3" name="Elemento grafico 2" descr="Casa con riempimento a tinta unita">
            <a:hlinkClick r:id="rId6" action="ppaction://hlinksldjump"/>
            <a:extLst>
              <a:ext uri="{FF2B5EF4-FFF2-40B4-BE49-F238E27FC236}">
                <a16:creationId xmlns:a16="http://schemas.microsoft.com/office/drawing/2014/main" id="{D5481C78-3AC4-B537-314A-89606BF9A1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035863" y="566020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9850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0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D60282EA-C1BF-44FD-BD04-5F24F8DD128D}"/>
              </a:ext>
            </a:extLst>
          </p:cNvPr>
          <p:cNvSpPr/>
          <p:nvPr/>
        </p:nvSpPr>
        <p:spPr>
          <a:xfrm>
            <a:off x="3668300" y="5667440"/>
            <a:ext cx="9040357" cy="7078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0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asa" panose="020B0500000000000000" pitchFamily="34" charset="0"/>
              </a:rPr>
              <a:t>THANK YOU FOR YOUR ATTENTION 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81CB7C37-F532-4212-817C-6D3B9E03D2C2}"/>
              </a:ext>
            </a:extLst>
          </p:cNvPr>
          <p:cNvSpPr txBox="1"/>
          <p:nvPr/>
        </p:nvSpPr>
        <p:spPr>
          <a:xfrm>
            <a:off x="54544" y="1886851"/>
            <a:ext cx="3891682" cy="37856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asalization Rg" panose="020B0604020202020204"/>
              </a:rPr>
              <a:t>📍 </a:t>
            </a:r>
            <a:r>
              <a:rPr lang="it-IT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Nasalization Rg" panose="020B0604020202020204"/>
                <a:cs typeface="Arial" panose="020B0604020202020204" pitchFamily="34" charset="0"/>
              </a:rPr>
              <a:t>Via Madre Teresa di Calcutta 9-13,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Nasalization Rg" panose="020B0604020202020204"/>
                <a:cs typeface="Arial" panose="020B0604020202020204" pitchFamily="34" charset="0"/>
              </a:rPr>
              <a:t>Z.I. Malpensata, 26866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Nasalization Rg" panose="020B0604020202020204"/>
                <a:cs typeface="Arial" panose="020B0604020202020204" pitchFamily="34" charset="0"/>
              </a:rPr>
              <a:t>Sant’Angelo Lodigiano (LO) – IT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2000" dirty="0">
              <a:solidFill>
                <a:prstClr val="black">
                  <a:lumMod val="75000"/>
                  <a:lumOff val="25000"/>
                </a:prstClr>
              </a:solidFill>
              <a:latin typeface="Nasalization Rg" panose="020B0604020202020204"/>
              <a:cs typeface="Arial" panose="020B0604020202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Nasalization Rg" panose="020B0604020202020204"/>
                <a:cs typeface="Arial" panose="020B0604020202020204" pitchFamily="34" charset="0"/>
              </a:rPr>
              <a:t>☎️</a:t>
            </a:r>
            <a:r>
              <a:rPr lang="en-GB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Nasalization Rg" panose="020B0604020202020204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Nasalization Rg" panose="020B0604020202020204"/>
                <a:cs typeface="Arial" panose="020B0604020202020204" pitchFamily="34" charset="0"/>
              </a:rPr>
              <a:t>+39 0371 210 129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Nasalization Rg" panose="020B0604020202020204"/>
                <a:cs typeface="Arial" panose="020B0604020202020204" pitchFamily="34" charset="0"/>
              </a:rPr>
              <a:t>📠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Nasalization Rg" panose="020B0604020202020204"/>
                <a:cs typeface="Arial" panose="020B0604020202020204" pitchFamily="34" charset="0"/>
              </a:rPr>
              <a:t> 	  +39 0371 214 321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Nasalization Rg" panose="020B0604020202020204"/>
                <a:cs typeface="Arial" panose="020B0604020202020204" pitchFamily="34" charset="0"/>
              </a:rPr>
              <a:t>📭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Nasalization Rg" panose="020B0604020202020204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Nasalization Rg" panose="020B0604020202020204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sales@dietronic.eu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Nasalization Rg" panose="020B0604020202020204"/>
                <a:cs typeface="Arial" panose="020B0604020202020204" pitchFamily="34" charset="0"/>
              </a:rPr>
              <a:t>  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000" dirty="0">
              <a:solidFill>
                <a:prstClr val="black">
                  <a:lumMod val="75000"/>
                  <a:lumOff val="25000"/>
                </a:prstClr>
              </a:solidFill>
              <a:latin typeface="Nasalization Rg" panose="020B0604020202020204"/>
              <a:cs typeface="Arial" panose="020B0604020202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Nasalization Rg" panose="020B0604020202020204"/>
                <a:cs typeface="Arial" panose="020B0604020202020204" pitchFamily="34" charset="0"/>
              </a:rPr>
              <a:t>💻 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Nasalization Rg" panose="020B0604020202020204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www.dietronic.eu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Nasalization Rg" panose="020B0604020202020204"/>
                <a:cs typeface="Arial" panose="020B0604020202020204" pitchFamily="34" charset="0"/>
              </a:rPr>
              <a:t> &amp; </a:t>
            </a:r>
            <a:r>
              <a:rPr lang="it-IT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Nasalization Rg" panose="020B0604020202020204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www.tubesurface.com</a:t>
            </a:r>
            <a:endParaRPr lang="it-IT" sz="2000" dirty="0">
              <a:solidFill>
                <a:prstClr val="black">
                  <a:lumMod val="75000"/>
                  <a:lumOff val="25000"/>
                </a:prstClr>
              </a:solidFill>
              <a:latin typeface="Nasalization Rg" panose="020B0604020202020204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 Light" panose="020B0306020202020204" pitchFamily="34" charset="0"/>
              <a:ea typeface="+mn-ea"/>
              <a:cs typeface="+mn-cs"/>
            </a:endParaRPr>
          </a:p>
        </p:txBody>
      </p:sp>
      <p:cxnSp>
        <p:nvCxnSpPr>
          <p:cNvPr id="17" name="Connettore diritto 16">
            <a:extLst>
              <a:ext uri="{FF2B5EF4-FFF2-40B4-BE49-F238E27FC236}">
                <a16:creationId xmlns:a16="http://schemas.microsoft.com/office/drawing/2014/main" id="{F0EDC576-74DC-48B8-B078-A48B312694FE}"/>
              </a:ext>
            </a:extLst>
          </p:cNvPr>
          <p:cNvCxnSpPr/>
          <p:nvPr/>
        </p:nvCxnSpPr>
        <p:spPr>
          <a:xfrm>
            <a:off x="8048625" y="6021383"/>
            <a:ext cx="5898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Segnaposto contenuto 4" descr="Immagine che contiene esterni, bianco, passeggero, parcheggiato&#10;&#10;Descrizione generata automaticamente">
            <a:extLst>
              <a:ext uri="{FF2B5EF4-FFF2-40B4-BE49-F238E27FC236}">
                <a16:creationId xmlns:a16="http://schemas.microsoft.com/office/drawing/2014/main" id="{B5281392-FB9D-44C4-BCC8-F505BFEF14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8" r="8066" b="-2"/>
          <a:stretch/>
        </p:blipFill>
        <p:spPr>
          <a:xfrm>
            <a:off x="4165086" y="836616"/>
            <a:ext cx="7908101" cy="4448307"/>
          </a:xfrm>
          <a:prstGeom prst="rect">
            <a:avLst/>
          </a:prstGeom>
          <a:noFill/>
          <a:effectLst>
            <a:softEdge rad="381000"/>
          </a:effectLst>
        </p:spPr>
      </p:pic>
      <p:pic>
        <p:nvPicPr>
          <p:cNvPr id="13" name="Immagine 12" descr="LinkedIn">
            <a:hlinkClick r:id="rId6"/>
            <a:extLst>
              <a:ext uri="{FF2B5EF4-FFF2-40B4-BE49-F238E27FC236}">
                <a16:creationId xmlns:a16="http://schemas.microsoft.com/office/drawing/2014/main" id="{614C0295-968C-4B92-AA54-51796AF7FC7F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10" y="5684957"/>
            <a:ext cx="854885" cy="7866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magine 13">
            <a:hlinkClick r:id="rId8"/>
            <a:extLst>
              <a:ext uri="{FF2B5EF4-FFF2-40B4-BE49-F238E27FC236}">
                <a16:creationId xmlns:a16="http://schemas.microsoft.com/office/drawing/2014/main" id="{872D46A9-161A-47D2-A726-653C92DDCFF4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022" y="5674908"/>
            <a:ext cx="854884" cy="786606"/>
          </a:xfrm>
          <a:prstGeom prst="rect">
            <a:avLst/>
          </a:prstGeom>
          <a:noFill/>
        </p:spPr>
      </p:pic>
      <p:pic>
        <p:nvPicPr>
          <p:cNvPr id="6" name="Immagine 5" descr="Immagine che contiene testo, clipart&#10;&#10;Descrizione generata automaticamente">
            <a:extLst>
              <a:ext uri="{FF2B5EF4-FFF2-40B4-BE49-F238E27FC236}">
                <a16:creationId xmlns:a16="http://schemas.microsoft.com/office/drawing/2014/main" id="{569EAB84-F832-E9A6-B81D-76FE417F88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13" y="64148"/>
            <a:ext cx="4072865" cy="1587610"/>
          </a:xfrm>
          <a:prstGeom prst="rect">
            <a:avLst/>
          </a:prstGeom>
        </p:spPr>
      </p:pic>
      <p:pic>
        <p:nvPicPr>
          <p:cNvPr id="1026" name="960E80FE-C924-4EAB-8E20-354CAE1522F3">
            <a:extLst>
              <a:ext uri="{FF2B5EF4-FFF2-40B4-BE49-F238E27FC236}">
                <a16:creationId xmlns:a16="http://schemas.microsoft.com/office/drawing/2014/main" id="{8BA49C73-1988-0127-EF35-D279CCDDC0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850" y="5479308"/>
            <a:ext cx="1177806" cy="1177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13624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</Words>
  <Application>Microsoft Office PowerPoint</Application>
  <PresentationFormat>Widescreen</PresentationFormat>
  <Paragraphs>39</Paragraphs>
  <Slides>7</Slides>
  <Notes>0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15" baseType="lpstr">
      <vt:lpstr>Arial</vt:lpstr>
      <vt:lpstr>Arial Narrow</vt:lpstr>
      <vt:lpstr>Arial Nova Cond Light</vt:lpstr>
      <vt:lpstr>Calibri</vt:lpstr>
      <vt:lpstr>Calibri Light</vt:lpstr>
      <vt:lpstr>Nasa</vt:lpstr>
      <vt:lpstr>Nasalization Rg</vt:lpstr>
      <vt:lpstr>Tema di Office</vt:lpstr>
      <vt:lpstr>MINIMUM QUANTITY LUBRICATION</vt:lpstr>
      <vt:lpstr>Water-free environment after protection</vt:lpstr>
      <vt:lpstr>Presentazione standard di PowerPoint</vt:lpstr>
      <vt:lpstr>Water-free environment after protection</vt:lpstr>
      <vt:lpstr>MINIMUM QUANTITY LUBRICATION</vt:lpstr>
      <vt:lpstr>VIDEO – Antirust and MQL system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MINIMUM QUANTITY LUBRICATION</dc:title>
  <dc:creator>Sara Bellani</dc:creator>
  <cp:lastModifiedBy>Sara Bellani</cp:lastModifiedBy>
  <cp:revision>2</cp:revision>
  <dcterms:created xsi:type="dcterms:W3CDTF">2024-01-31T15:50:48Z</dcterms:created>
  <dcterms:modified xsi:type="dcterms:W3CDTF">2024-01-31T15:51:25Z</dcterms:modified>
</cp:coreProperties>
</file>